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267" r:id="rId9"/>
    <p:sldId id="263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A955-0987-6B8F-1488-4AA63957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DF485-01CF-7DBB-7567-A06C4AF5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1C0C7-6A3B-5546-0438-EFFDB944D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D82AD-198F-B2B9-A44B-E06B1CF21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1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  <p:extLst>
      <p:ext uri="{BB962C8B-B14F-4D97-AF65-F5344CB8AC3E}">
        <p14:creationId xmlns:p14="http://schemas.microsoft.com/office/powerpoint/2010/main" val="282785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2" y="1149439"/>
            <a:ext cx="5370492" cy="6036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73202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INTERNSHIP PROGRAM Data Analysis 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chemeClr val="bg1"/>
                </a:solidFill>
              </a:rPr>
              <a:t>Introduction &amp; Internship Journey Presented by </a:t>
            </a:r>
            <a:r>
              <a:rPr lang="en-US" sz="1750" b="1" dirty="0">
                <a:solidFill>
                  <a:schemeClr val="bg1"/>
                </a:solidFill>
              </a:rPr>
              <a:t>PARTHA DEY</a:t>
            </a:r>
            <a:r>
              <a:rPr lang="en-US" sz="1750" dirty="0">
                <a:solidFill>
                  <a:schemeClr val="bg1"/>
                </a:solidFill>
              </a:rPr>
              <a:t>. This presentation encompasses my experiences as an intern, sharing insights into the realm of data analysis and its applications.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89" y="1703340"/>
            <a:ext cx="7007068" cy="47940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364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Conclusion &amp; Future Goals</a:t>
            </a:r>
          </a:p>
        </p:txBody>
      </p:sp>
      <p:sp>
        <p:nvSpPr>
          <p:cNvPr id="5" name="Text 1"/>
          <p:cNvSpPr/>
          <p:nvPr/>
        </p:nvSpPr>
        <p:spPr>
          <a:xfrm>
            <a:off x="626364" y="3953248"/>
            <a:ext cx="6746423" cy="12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internship yielded valuable insights into the mechanics of data analysis and its real-world applications. This experience lays a solid foundation for future growth, focusing on advanced analytics and machine learning applications.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7" y="1067390"/>
            <a:ext cx="6524706" cy="65247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61030" y="2715151"/>
            <a:ext cx="7167093" cy="820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Presented by PARTHA DEY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703454" y="3712734"/>
            <a:ext cx="7680509" cy="1316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summarized my data analysis internship journey, covering my roles, responsibilities, key projects, technologies used, and the challenges I faced and overcame. Thank you for your time and attention.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18853" y="2420898"/>
            <a:ext cx="5486400" cy="3657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2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51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Presented by PARTHA DEY</a:t>
            </a:r>
          </a:p>
        </p:txBody>
      </p:sp>
      <p:sp>
        <p:nvSpPr>
          <p:cNvPr id="5" name="Text 2"/>
          <p:cNvSpPr/>
          <p:nvPr/>
        </p:nvSpPr>
        <p:spPr>
          <a:xfrm>
            <a:off x="4856321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856321" y="356901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background in data science and analytics. Proficient in </a:t>
            </a:r>
            <a:r>
              <a:rPr lang="en-US" sz="175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SQL, Tableau, and Excel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522470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Skills in statistical analysis. Passionate about leveraging data for insights.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4F7C560-CA13-3629-5C66-C880CA578AEB}"/>
              </a:ext>
            </a:extLst>
          </p:cNvPr>
          <p:cNvSpPr/>
          <p:nvPr/>
        </p:nvSpPr>
        <p:spPr>
          <a:xfrm>
            <a:off x="793789" y="3569018"/>
            <a:ext cx="3501509" cy="2529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I am </a:t>
            </a:r>
            <a:r>
              <a:rPr lang="en-US" sz="1750" b="1" dirty="0">
                <a:solidFill>
                  <a:schemeClr val="bg1"/>
                </a:solidFill>
              </a:rPr>
              <a:t>Partha Dey</a:t>
            </a:r>
            <a:r>
              <a:rPr lang="en-US" sz="1750" dirty="0">
                <a:solidFill>
                  <a:schemeClr val="bg1"/>
                </a:solidFill>
              </a:rPr>
              <a:t>, a passionate data analyst committed to extracting valuable insights from data.</a:t>
            </a:r>
            <a:r>
              <a:rPr lang="en-US" sz="2400" dirty="0"/>
              <a:t> </a:t>
            </a:r>
            <a:r>
              <a:rPr lang="en-US" sz="1750" dirty="0">
                <a:solidFill>
                  <a:schemeClr val="bg1"/>
                </a:solidFill>
              </a:rPr>
              <a:t>My educational background combined with practical experience has shaped my skills in data analysis and visualization.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" y="1929005"/>
            <a:ext cx="4439200" cy="47873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64348" y="11138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Internship Overview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372" y="2186285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34929" y="2164464"/>
            <a:ext cx="3024849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Internship Program</a:t>
            </a:r>
          </a:p>
        </p:txBody>
      </p:sp>
      <p:sp>
        <p:nvSpPr>
          <p:cNvPr id="7" name="Text 2"/>
          <p:cNvSpPr/>
          <p:nvPr/>
        </p:nvSpPr>
        <p:spPr>
          <a:xfrm>
            <a:off x="5501771" y="2647666"/>
            <a:ext cx="8948325" cy="8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Data Analysis Internship provided hands-on experience in analyzing complex datasets. Interns engaged in projects utilizing AI, machine learning, and data analytics to extract actionable insights and support business decision-making.</a:t>
            </a: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02" y="377199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534929" y="3772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Duration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534929" y="4163664"/>
            <a:ext cx="8948324" cy="845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The internship spanned </a:t>
            </a:r>
            <a:r>
              <a:rPr lang="en-US" sz="1750" b="1" dirty="0">
                <a:solidFill>
                  <a:schemeClr val="bg1"/>
                </a:solidFill>
              </a:rPr>
              <a:t>6months</a:t>
            </a:r>
            <a:r>
              <a:rPr lang="en-US" sz="1750" dirty="0">
                <a:solidFill>
                  <a:schemeClr val="bg1"/>
                </a:solidFill>
              </a:rPr>
              <a:t>, focusing on intensive skill development and practical exposure to data analysis frameworks. This period facilitated meaningful contributions to ongoing projects with tangible outcomes.</a:t>
            </a: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372" y="5357703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91496" y="5277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Company Profile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68491" y="5668580"/>
            <a:ext cx="8743345" cy="906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50" dirty="0">
                <a:solidFill>
                  <a:schemeClr val="bg1"/>
                </a:solidFill>
              </a:rPr>
              <a:t>IT specializes in delivering innovative AI, ML, and data analytics solutions. The company equips businesses with the tools to harness the power of data and drive efficiencies across various sectors.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243" y="1409949"/>
            <a:ext cx="5286624" cy="5286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24482"/>
            <a:ext cx="5847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&amp; Responsibilities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57342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and cleaning data from various sources.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015621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Performing exploratory data analysis to identify trends and patterns.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45781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statistical models for prediction and forecasting.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900017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data visualizations and dashboards to communicate insights.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34221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reports and presenting findings to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4" y="393284"/>
            <a:ext cx="5788901" cy="74430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82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Detailed TASK LIST</a:t>
            </a:r>
          </a:p>
        </p:txBody>
      </p:sp>
      <p:sp>
        <p:nvSpPr>
          <p:cNvPr id="5" name="Text 1"/>
          <p:cNvSpPr/>
          <p:nvPr/>
        </p:nvSpPr>
        <p:spPr>
          <a:xfrm>
            <a:off x="6280190" y="3531210"/>
            <a:ext cx="8163466" cy="193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chemeClr val="bg1"/>
                </a:solidFill>
              </a:rPr>
              <a:t>To complete this internship, you will have the chance to choose any 2 of 3 levels: Level 1, Level 2, or Level 3. We've designed these levels to cater to your convenience and ensure an engaging and rewarding experience. Additionally, the successful completion of Level 3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chemeClr val="bg1"/>
                </a:solidFill>
              </a:rPr>
              <a:t> (any 2 task out of 3) will further enhance your chances of receiving a stipend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01" y="1709082"/>
            <a:ext cx="580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5836" y="3126700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Top Cuisines:</a:t>
            </a:r>
          </a:p>
        </p:txBody>
      </p:sp>
      <p:sp>
        <p:nvSpPr>
          <p:cNvPr id="6" name="Text 3"/>
          <p:cNvSpPr/>
          <p:nvPr/>
        </p:nvSpPr>
        <p:spPr>
          <a:xfrm>
            <a:off x="1201682" y="4014696"/>
            <a:ext cx="272572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top three most common cuisines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percentage of restaurants that serve each of the top cuisines. </a:t>
            </a:r>
          </a:p>
          <a:p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111228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98" y="3169206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63274" y="3149592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City Analysis:</a:t>
            </a:r>
          </a:p>
        </p:txBody>
      </p:sp>
      <p:sp>
        <p:nvSpPr>
          <p:cNvPr id="10" name="Text 6"/>
          <p:cNvSpPr/>
          <p:nvPr/>
        </p:nvSpPr>
        <p:spPr>
          <a:xfrm>
            <a:off x="5015624" y="3993067"/>
            <a:ext cx="2725726" cy="2729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city with the highest number of restaurants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rating for restaurants in each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city with the highest average rating. </a:t>
            </a:r>
          </a:p>
          <a:p>
            <a:r>
              <a:rPr lang="en-US" sz="1750" dirty="0">
                <a:solidFill>
                  <a:schemeClr val="bg1"/>
                </a:solidFill>
              </a:rPr>
              <a:t> </a:t>
            </a:r>
          </a:p>
          <a:p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28667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3169206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65783" y="3126699"/>
            <a:ext cx="2304742" cy="58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Price Range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Distribution:</a:t>
            </a:r>
          </a:p>
        </p:txBody>
      </p:sp>
      <p:sp>
        <p:nvSpPr>
          <p:cNvPr id="14" name="Text 9"/>
          <p:cNvSpPr/>
          <p:nvPr/>
        </p:nvSpPr>
        <p:spPr>
          <a:xfrm>
            <a:off x="7996706" y="4015913"/>
            <a:ext cx="2663918" cy="2757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Create a histogram or bar chart to visualize the distribution of price ranges among the restaurants.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percentage of restaurants in each price range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0746105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831175" y="3169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11483220" y="3126700"/>
            <a:ext cx="25905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ea typeface="Inter Bold" panose="020B0502030000000004" pitchFamily="34" charset="0"/>
                <a:cs typeface="Inter Bold" pitchFamily="34" charset="-120"/>
              </a:rPr>
              <a:t>Task 4 – Online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ea typeface="Inter Bold" panose="020B0502030000000004" pitchFamily="34" charset="0"/>
                <a:cs typeface="Inter Bold" pitchFamily="34" charset="-120"/>
              </a:rPr>
              <a:t>Delivery:</a:t>
            </a:r>
            <a:endParaRPr lang="en-US" sz="2200" dirty="0">
              <a:ea typeface="Inter Bold" panose="020B0502030000000004" pitchFamily="34" charset="0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89B2905B-652F-D20E-48C5-DDA89CBD4B95}"/>
              </a:ext>
            </a:extLst>
          </p:cNvPr>
          <p:cNvSpPr/>
          <p:nvPr/>
        </p:nvSpPr>
        <p:spPr>
          <a:xfrm>
            <a:off x="11171336" y="4015913"/>
            <a:ext cx="2718528" cy="2590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the percentage of restaurants that offer online delivery.</a:t>
            </a:r>
          </a:p>
          <a:p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Compare the average ratings of restaurants with and without online delivery.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A26-30FD-1567-08D5-9501C44A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D65697-E4FE-C8B4-D9D8-A30F2BFFB21B}"/>
              </a:ext>
            </a:extLst>
          </p:cNvPr>
          <p:cNvSpPr/>
          <p:nvPr/>
        </p:nvSpPr>
        <p:spPr>
          <a:xfrm>
            <a:off x="824001" y="1709082"/>
            <a:ext cx="580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Level 2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8C48962-A27C-ACD4-8B7D-5070E68FB89A}"/>
              </a:ext>
            </a:extLst>
          </p:cNvPr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1F63039-EBD5-920F-BCDB-F8480FFA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ADBEAD9-47B4-95D4-31A4-8E9205F6D3AB}"/>
              </a:ext>
            </a:extLst>
          </p:cNvPr>
          <p:cNvSpPr/>
          <p:nvPr/>
        </p:nvSpPr>
        <p:spPr>
          <a:xfrm>
            <a:off x="1445836" y="3126700"/>
            <a:ext cx="2353508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Restaurant </a:t>
            </a:r>
          </a:p>
          <a:p>
            <a:r>
              <a:rPr lang="en-US" sz="2200" dirty="0">
                <a:solidFill>
                  <a:schemeClr val="bg1"/>
                </a:solidFill>
              </a:rPr>
              <a:t>Ratings :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FBFAC8C-0BCE-0C27-7768-9025E38B1933}"/>
              </a:ext>
            </a:extLst>
          </p:cNvPr>
          <p:cNvSpPr/>
          <p:nvPr/>
        </p:nvSpPr>
        <p:spPr>
          <a:xfrm>
            <a:off x="1201682" y="4014696"/>
            <a:ext cx="272572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distribution of aggregate ratings and determine the most common rating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number of votes received by restaurants. 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810AE77-72EC-903A-A483-FDCFCA59E072}"/>
              </a:ext>
            </a:extLst>
          </p:cNvPr>
          <p:cNvSpPr/>
          <p:nvPr/>
        </p:nvSpPr>
        <p:spPr>
          <a:xfrm>
            <a:off x="4111228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DBA94BC-9840-B8FC-C34A-399345A6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98" y="3169206"/>
            <a:ext cx="340162" cy="42529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A276E67-51EE-C430-7977-664CB3169AA9}"/>
              </a:ext>
            </a:extLst>
          </p:cNvPr>
          <p:cNvSpPr/>
          <p:nvPr/>
        </p:nvSpPr>
        <p:spPr>
          <a:xfrm>
            <a:off x="4763274" y="3149592"/>
            <a:ext cx="2353508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Cuisine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Combination :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20682AF-AE6E-5CF9-73DD-2996B417CA4A}"/>
              </a:ext>
            </a:extLst>
          </p:cNvPr>
          <p:cNvSpPr/>
          <p:nvPr/>
        </p:nvSpPr>
        <p:spPr>
          <a:xfrm>
            <a:off x="4702941" y="4014696"/>
            <a:ext cx="2725726" cy="21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most common combinations of cuisines in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if certain cuisine combinations tend to have higher ratings. 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16173F4-286A-C005-421E-D69FE495FD71}"/>
              </a:ext>
            </a:extLst>
          </p:cNvPr>
          <p:cNvSpPr/>
          <p:nvPr/>
        </p:nvSpPr>
        <p:spPr>
          <a:xfrm>
            <a:off x="7428667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27E824DB-D4A1-3AF7-D9B2-F29B026B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3169206"/>
            <a:ext cx="340162" cy="425291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E946B046-31E6-A965-55C6-90FF7151971F}"/>
              </a:ext>
            </a:extLst>
          </p:cNvPr>
          <p:cNvSpPr/>
          <p:nvPr/>
        </p:nvSpPr>
        <p:spPr>
          <a:xfrm>
            <a:off x="8165783" y="3126699"/>
            <a:ext cx="2278984" cy="677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Geographic </a:t>
            </a:r>
          </a:p>
          <a:p>
            <a:r>
              <a:rPr lang="en-US" sz="2200" dirty="0">
                <a:solidFill>
                  <a:schemeClr val="bg1"/>
                </a:solidFill>
              </a:rPr>
              <a:t>Analysis :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B69C990-7E3D-7078-F898-09119AFC6E62}"/>
              </a:ext>
            </a:extLst>
          </p:cNvPr>
          <p:cNvSpPr/>
          <p:nvPr/>
        </p:nvSpPr>
        <p:spPr>
          <a:xfrm>
            <a:off x="7996706" y="4015913"/>
            <a:ext cx="2663918" cy="228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Plot the locations of restaurants on a map using longitude and latitude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any patterns or clusters of restaurants in specific areas. </a:t>
            </a: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42C16963-A44B-8C67-15EE-7A9F2D8328F6}"/>
              </a:ext>
            </a:extLst>
          </p:cNvPr>
          <p:cNvSpPr/>
          <p:nvPr/>
        </p:nvSpPr>
        <p:spPr>
          <a:xfrm>
            <a:off x="10746105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06B76CDC-19AC-6128-C4AE-BA1BF7BBECB8}"/>
              </a:ext>
            </a:extLst>
          </p:cNvPr>
          <p:cNvSpPr/>
          <p:nvPr/>
        </p:nvSpPr>
        <p:spPr>
          <a:xfrm>
            <a:off x="10831175" y="31692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C7E1D8AA-23AA-BA30-018B-C36C58A822AC}"/>
              </a:ext>
            </a:extLst>
          </p:cNvPr>
          <p:cNvSpPr/>
          <p:nvPr/>
        </p:nvSpPr>
        <p:spPr>
          <a:xfrm>
            <a:off x="11171336" y="4015914"/>
            <a:ext cx="2718528" cy="2101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if there are any restaurant chains present in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ratings and popularity of different restaurant chains. </a:t>
            </a: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48EEBA64-FE22-A4D2-1FC9-A04138CCC7D3}"/>
              </a:ext>
            </a:extLst>
          </p:cNvPr>
          <p:cNvSpPr/>
          <p:nvPr/>
        </p:nvSpPr>
        <p:spPr>
          <a:xfrm>
            <a:off x="11472556" y="3122919"/>
            <a:ext cx="2278984" cy="677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4 - Restaurant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Chains :</a:t>
            </a:r>
          </a:p>
        </p:txBody>
      </p:sp>
    </p:spTree>
    <p:extLst>
      <p:ext uri="{BB962C8B-B14F-4D97-AF65-F5344CB8AC3E}">
        <p14:creationId xmlns:p14="http://schemas.microsoft.com/office/powerpoint/2010/main" val="304383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Level 3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1267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16920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5" y="3126700"/>
            <a:ext cx="335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1 -  Restaurant Reviews:</a:t>
            </a:r>
          </a:p>
        </p:txBody>
      </p:sp>
      <p:sp>
        <p:nvSpPr>
          <p:cNvPr id="6" name="Text 3"/>
          <p:cNvSpPr/>
          <p:nvPr/>
        </p:nvSpPr>
        <p:spPr>
          <a:xfrm>
            <a:off x="1530905" y="3826316"/>
            <a:ext cx="3279353" cy="27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the text reviews to identify the most common positive and negative keywords.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Calculate the average length of reviews and explore if there is a relationship between review length and rating. </a:t>
            </a:r>
          </a:p>
        </p:txBody>
      </p:sp>
      <p:sp>
        <p:nvSpPr>
          <p:cNvPr id="7" name="Shape 4"/>
          <p:cNvSpPr/>
          <p:nvPr/>
        </p:nvSpPr>
        <p:spPr>
          <a:xfrm>
            <a:off x="5108917" y="30331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87" y="3075623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46033" y="3111103"/>
            <a:ext cx="2353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2 - Votes Analysis: </a:t>
            </a:r>
          </a:p>
        </p:txBody>
      </p:sp>
      <p:sp>
        <p:nvSpPr>
          <p:cNvPr id="10" name="Text 6"/>
          <p:cNvSpPr/>
          <p:nvPr/>
        </p:nvSpPr>
        <p:spPr>
          <a:xfrm>
            <a:off x="6020746" y="3826317"/>
            <a:ext cx="2981585" cy="223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Identify the restaurants with the highest and lowest number of votes.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if there is a correlation between the number of votes and the rating of a restaurant. </a:t>
            </a:r>
          </a:p>
        </p:txBody>
      </p:sp>
      <p:sp>
        <p:nvSpPr>
          <p:cNvPr id="11" name="Shape 7"/>
          <p:cNvSpPr/>
          <p:nvPr/>
        </p:nvSpPr>
        <p:spPr>
          <a:xfrm>
            <a:off x="9521484" y="29906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554" y="303311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58600" y="3030689"/>
            <a:ext cx="4101344" cy="636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dirty="0">
                <a:solidFill>
                  <a:schemeClr val="bg1"/>
                </a:solidFill>
              </a:rPr>
              <a:t>Task 3 - Price Range vs. </a:t>
            </a:r>
          </a:p>
          <a:p>
            <a:r>
              <a:rPr lang="en-US" sz="2200" dirty="0">
                <a:solidFill>
                  <a:schemeClr val="bg1"/>
                </a:solidFill>
              </a:rPr>
              <a:t>Online Delivery and Table Booking:</a:t>
            </a:r>
          </a:p>
        </p:txBody>
      </p:sp>
      <p:sp>
        <p:nvSpPr>
          <p:cNvPr id="14" name="Text 9"/>
          <p:cNvSpPr/>
          <p:nvPr/>
        </p:nvSpPr>
        <p:spPr>
          <a:xfrm>
            <a:off x="10356040" y="3826316"/>
            <a:ext cx="2981584" cy="2561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Analyze if there is a relationship between the price range and the availability of online delivery and table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Determine if higher-priced restaurants are more likely to offer these services.  </a:t>
            </a:r>
          </a:p>
        </p:txBody>
      </p:sp>
      <p:sp>
        <p:nvSpPr>
          <p:cNvPr id="18" name="Text 13"/>
          <p:cNvSpPr/>
          <p:nvPr/>
        </p:nvSpPr>
        <p:spPr>
          <a:xfrm>
            <a:off x="11483221" y="3971449"/>
            <a:ext cx="23535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798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Partha Dey</cp:lastModifiedBy>
  <cp:revision>5</cp:revision>
  <dcterms:created xsi:type="dcterms:W3CDTF">2025-04-03T14:50:15Z</dcterms:created>
  <dcterms:modified xsi:type="dcterms:W3CDTF">2025-04-03T19:28:11Z</dcterms:modified>
</cp:coreProperties>
</file>